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58" r:id="rId2"/>
    <p:sldId id="302" r:id="rId3"/>
    <p:sldId id="295" r:id="rId4"/>
    <p:sldId id="303" r:id="rId5"/>
    <p:sldId id="304" r:id="rId6"/>
    <p:sldId id="284" r:id="rId7"/>
    <p:sldId id="305" r:id="rId8"/>
    <p:sldId id="315" r:id="rId9"/>
    <p:sldId id="354" r:id="rId10"/>
    <p:sldId id="355" r:id="rId11"/>
    <p:sldId id="356" r:id="rId12"/>
    <p:sldId id="357" r:id="rId13"/>
    <p:sldId id="358" r:id="rId14"/>
    <p:sldId id="359" r:id="rId15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나눔명조" panose="02020603020101020101" pitchFamily="18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Nanum Gothic" panose="020D0604000000000000" pitchFamily="34" charset="-127"/>
      <p:regular r:id="rId27"/>
      <p:bold r:id="rId28"/>
    </p:embeddedFont>
    <p:embeddedFont>
      <p:font typeface="NanumGothic" panose="020D0604000000000000" pitchFamily="34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6" autoAdjust="0"/>
    <p:restoredTop sz="81497"/>
  </p:normalViewPr>
  <p:slideViewPr>
    <p:cSldViewPr snapToGrid="0" showGuides="1">
      <p:cViewPr varScale="1">
        <p:scale>
          <a:sx n="122" d="100"/>
          <a:sy n="122" d="100"/>
        </p:scale>
        <p:origin x="28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저는 이번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 캡스톤디자인 발표를 맡게된 정보통신공학과 이상민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 지도교수님은 정보통신공학과의 박현주 교수님 이시고 </a:t>
            </a:r>
            <a:endParaRPr kumimoji="1" lang="en-US" altLang="ko-KR" dirty="0"/>
          </a:p>
          <a:p>
            <a:r>
              <a:rPr kumimoji="1" lang="ko-KR" altLang="en-US" dirty="0"/>
              <a:t>같이 프로젝트를 진행한 팀원은 정보통신공학과의 황순호 학생입니다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 프로젝트 주제는 웹 기반 딥러닝 자동화 플랫폼 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55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 과정으로는 사용자가 딥러닝을 요청했을 때 </a:t>
            </a:r>
            <a:endParaRPr lang="en-US" altLang="ko-KR" dirty="0"/>
          </a:p>
          <a:p>
            <a:r>
              <a:rPr lang="en-US" altLang="ko-KR" dirty="0"/>
              <a:t>API</a:t>
            </a:r>
            <a:r>
              <a:rPr lang="ko-KR" altLang="en-US" dirty="0"/>
              <a:t>서버에서 비즈니스 로직을 처리를 한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Learning</a:t>
            </a:r>
            <a:r>
              <a:rPr lang="ko-KR" altLang="en-US" dirty="0"/>
              <a:t> 서버에서 학습을 진행시키는 흐름도를 설계했습니다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딥러닝을 진행할 때 멀티 스레드를 활용하여 딥러닝 요청을 병렬로 처리할 수 있도록 설계했습니다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392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번째 과정으로는 딥러닝이 진행되면서 </a:t>
            </a:r>
            <a:r>
              <a:rPr lang="en-US" altLang="ko-KR" dirty="0"/>
              <a:t>1%</a:t>
            </a:r>
            <a:r>
              <a:rPr lang="ko-KR" altLang="en-US" dirty="0"/>
              <a:t>씩 완료될 때 마다 </a:t>
            </a:r>
            <a:endParaRPr lang="en-US" altLang="ko-KR" dirty="0"/>
          </a:p>
          <a:p>
            <a:r>
              <a:rPr lang="ko-KR" altLang="en-US" dirty="0"/>
              <a:t>현재 딥러닝 모델의 정확도나 손실값 등을 데이터베이스에 저장시키는 흐름도를 설계했습니다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892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043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06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77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딥러닝은 정말 많은 산업에서 사용되고 있는 트랜드 기술입니다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하지만 비전공자 및 여러 중소 기업들은 사용하기를 꺼려하며 심지어 전공자도 딥러닝을 버거워합니다</a:t>
            </a:r>
            <a:r>
              <a:rPr lang="en-US" altLang="ko-KR" dirty="0"/>
              <a:t>.</a:t>
            </a:r>
            <a:r>
              <a:rPr lang="ko-KR" altLang="en-US" dirty="0"/>
              <a:t> 왜냐하면 딥러닝은 어려운 이론과 어려운 사용법 때문에 접근하기 힘들다는 한계가 있기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1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같은 문제점 때문에 저희 첫 번째 과제 목적은 이론 설명 제공과 편리한 사용자 인터페이스 제공으로 딥러닝을 단순화시켜서 접근성을 올리는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84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저희 두 번째 과제 목적은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사이트들로부터 </a:t>
            </a:r>
            <a:endParaRPr lang="en-US" altLang="ko-KR" dirty="0"/>
          </a:p>
          <a:p>
            <a:r>
              <a:rPr lang="ko-KR" altLang="en-US" dirty="0"/>
              <a:t>공유된 데이터들을 미리 수집하고 가공한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사용자에게 제공하여 사용자의 데이터셋 수집에 대한 어려움을 해결하는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90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세 번째 과제의 목적은 사용자와 저희 플랫폼의 역할을 철저히 분리하여 사용자는 학습시킬 데이터셋과 추천하는 모델만 선택하면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</a:t>
            </a:r>
            <a:r>
              <a:rPr lang="en-US" altLang="ko-KR" dirty="0"/>
              <a:t>,</a:t>
            </a:r>
            <a:r>
              <a:rPr lang="ko-KR" altLang="en-US" dirty="0"/>
              <a:t> 플랫폼은 사용자가 선택한 데이터셋을 토대로 딥러닝을 진행하게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이로써</a:t>
            </a:r>
            <a:r>
              <a:rPr lang="en-US" altLang="ko-KR" dirty="0"/>
              <a:t>,</a:t>
            </a:r>
            <a:r>
              <a:rPr lang="ko-KR" altLang="en-US" dirty="0"/>
              <a:t> 사용자는 복잡한 프로그래밍을 거치지 않고 딥러닝이 가능하며 </a:t>
            </a:r>
            <a:endParaRPr lang="en-US" altLang="ko-KR" dirty="0"/>
          </a:p>
          <a:p>
            <a:r>
              <a:rPr lang="ko-KR" altLang="en-US" dirty="0"/>
              <a:t>원하는 학습 현황 및 결과를 웹을 통해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181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설계의 구성요소를 살펴보겠습니다</a:t>
            </a:r>
            <a:r>
              <a:rPr lang="en-US" altLang="ko-KR" dirty="0"/>
              <a:t>.</a:t>
            </a:r>
            <a:r>
              <a:rPr lang="ko-KR" altLang="en-US" dirty="0"/>
              <a:t> 첫 번째로 기능도를 살펴보면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는 사용자에게 편리한 사용자 인터페이스와 딥러닝 현황을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차트를 통해 시각화하여 제공합니다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API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는 사용자의 요청의 비즈니스 로직을 처리하고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데이터베이스를 통해 회원이나 학습에 대한 데이터들을 관리합니다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Learning Server</a:t>
            </a:r>
            <a:r>
              <a:rPr lang="ko-KR" altLang="en-US" dirty="0"/>
              <a:t>는 학습 데이터를 가공하고 딥러닝을 진행합니다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스토리지 서버는 학습 데이터 </a:t>
            </a:r>
            <a:r>
              <a:rPr lang="en-US" altLang="ko-KR" dirty="0"/>
              <a:t>CSV</a:t>
            </a:r>
            <a:r>
              <a:rPr lang="ko-KR" altLang="en-US" dirty="0"/>
              <a:t> 파일과 딥러닝을 통해 만들어진 모델을 관리합니다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두 번째로 기술도를 살펴보겠습니다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저희는 </a:t>
            </a:r>
            <a:r>
              <a:rPr lang="en-US" altLang="ko-KR" dirty="0"/>
              <a:t>Vue.js,</a:t>
            </a:r>
            <a:r>
              <a:rPr lang="ko-KR" altLang="en-US" dirty="0"/>
              <a:t> </a:t>
            </a:r>
            <a:r>
              <a:rPr lang="en-US" altLang="ko-KR" dirty="0"/>
              <a:t>Spring Framework, PostgresSQL,</a:t>
            </a:r>
            <a:r>
              <a:rPr lang="ko-KR" altLang="en-US" dirty="0"/>
              <a:t> </a:t>
            </a:r>
            <a:r>
              <a:rPr lang="en-US" altLang="ko-KR" dirty="0"/>
              <a:t>Flask, Keras</a:t>
            </a:r>
            <a:r>
              <a:rPr lang="ko-KR" altLang="en-US" dirty="0"/>
              <a:t>를 사용하여 프로젝트를 구현했습니다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자세한 구현 내용은 작품집에 첨부하도록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3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과제 수행 과정에 대해서 살펴보겠습니다</a:t>
            </a:r>
            <a:r>
              <a:rPr lang="en-US" altLang="ko-KR" dirty="0"/>
              <a:t>.</a:t>
            </a:r>
            <a:r>
              <a:rPr lang="ko-KR" altLang="en-US" dirty="0"/>
              <a:t> 수행 과정은 개발하는 모든 과정을 넣진 않았고 핵심적인 부분만 첨부하였습니다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 첫 번째 과정으로는 회원과 학습 데이터 및 학습 현황을 저장할 </a:t>
            </a:r>
            <a:r>
              <a:rPr lang="en-US" altLang="ko-KR" dirty="0"/>
              <a:t>DB</a:t>
            </a:r>
            <a:r>
              <a:rPr lang="ko-KR" altLang="en-US" dirty="0"/>
              <a:t>를 설계했습니다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55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과정으로는 사용자의 간편한 딥러닝 진행을 고려하여 </a:t>
            </a:r>
            <a:endParaRPr lang="en-US" altLang="ko-KR" dirty="0"/>
          </a:p>
          <a:p>
            <a:r>
              <a:rPr lang="ko-KR" altLang="en-US" dirty="0"/>
              <a:t>딥러닝 사용자 시나리오를 설계했습니다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05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2020. 10. 13.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tiff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13.pn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930896" y="3312576"/>
            <a:ext cx="5282215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웹 기반</a:t>
            </a:r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200" b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딥러닝</a:t>
            </a:r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 자동화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80049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과제 수행 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58395" y="716331"/>
            <a:ext cx="3985278" cy="418576"/>
            <a:chOff x="501783" y="807184"/>
            <a:chExt cx="3985278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5" y="807184"/>
              <a:ext cx="388736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사용자의 딥러닝 요청 흐름도 설계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DA9E728-C8FC-5B47-86CD-9C4F9545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5" y="1276579"/>
            <a:ext cx="8312727" cy="52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7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80049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과제 수행 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58395" y="716331"/>
            <a:ext cx="4862191" cy="418576"/>
            <a:chOff x="501783" y="807184"/>
            <a:chExt cx="4862191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4" y="807184"/>
              <a:ext cx="4764280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딥러닝 진행과 실시간 딥러닝 현황 저장 흐름도 설계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EE29080-5924-E44F-9953-7A1F67CE9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659334"/>
            <a:ext cx="8312727" cy="42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58395" y="716331"/>
            <a:ext cx="4862191" cy="418576"/>
            <a:chOff x="501783" y="807184"/>
            <a:chExt cx="4862191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4" y="807184"/>
              <a:ext cx="4764280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UI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를 활용한 딥러닝 이론 설명 추가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DC34402-6949-EB4E-8D5A-BDF68C356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1331510"/>
            <a:ext cx="5161550" cy="7735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F4136F-F712-1A44-9323-DE197315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547" y="2363661"/>
            <a:ext cx="5161550" cy="5652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20848B-98E8-2D4C-A974-EBF2554D5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474" y="3187542"/>
            <a:ext cx="5161550" cy="11255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1498B5-03D5-DD49-B177-2CE7D6784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547" y="4733335"/>
            <a:ext cx="5677705" cy="161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58395" y="716331"/>
            <a:ext cx="4862191" cy="418576"/>
            <a:chOff x="501783" y="807184"/>
            <a:chExt cx="4862191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4" y="807184"/>
              <a:ext cx="4764280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UI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를 활용한 딥러닝 이론 설명 추가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085568A-1D06-B649-9D09-00258A36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71" y="1552698"/>
            <a:ext cx="4692318" cy="1702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2FAEFE-0032-C44E-8051-19797DB9E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08" y="3923781"/>
            <a:ext cx="4692318" cy="17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4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58395" y="716331"/>
            <a:ext cx="4862191" cy="418576"/>
            <a:chOff x="501783" y="807184"/>
            <a:chExt cx="4862191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4" y="807184"/>
              <a:ext cx="4764280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UI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를 활용한 딥러닝 이론 설명 추가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2D1EF41-AB13-7840-9768-FEC856176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06" y="1836600"/>
            <a:ext cx="5161550" cy="1767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3DDD34-CCC5-D34A-B1F8-0E762F458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497" y="4305390"/>
            <a:ext cx="4692318" cy="10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5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1E00CD-8A34-294F-8057-6CA6029940A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DB26A1-C253-8641-8BDC-0EE2172B38E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과제 개요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87B2BE-F90A-8A4C-A5FC-7A2B6FA6200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B5386-A65D-C145-A465-6AE772FC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5E7BCE-822F-464E-A126-C28A85511EEF}"/>
              </a:ext>
            </a:extLst>
          </p:cNvPr>
          <p:cNvGrpSpPr/>
          <p:nvPr/>
        </p:nvGrpSpPr>
        <p:grpSpPr>
          <a:xfrm>
            <a:off x="938845" y="2426510"/>
            <a:ext cx="7614653" cy="2108338"/>
            <a:chOff x="997109" y="2426510"/>
            <a:chExt cx="7614653" cy="210833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384FD8A-88CE-4545-89C6-1A5F9CE1FC0A}"/>
                </a:ext>
              </a:extLst>
            </p:cNvPr>
            <p:cNvGrpSpPr/>
            <p:nvPr/>
          </p:nvGrpSpPr>
          <p:grpSpPr>
            <a:xfrm>
              <a:off x="997109" y="2433039"/>
              <a:ext cx="1437064" cy="2095281"/>
              <a:chOff x="900696" y="2508798"/>
              <a:chExt cx="1437064" cy="209528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C4607D-2A6D-2B48-8AF7-5B3B53111AD6}"/>
                  </a:ext>
                </a:extLst>
              </p:cNvPr>
              <p:cNvSpPr txBox="1"/>
              <p:nvPr/>
            </p:nvSpPr>
            <p:spPr>
              <a:xfrm>
                <a:off x="956536" y="4234747"/>
                <a:ext cx="1048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비전공자</a:t>
                </a:r>
                <a:endPara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pic>
            <p:nvPicPr>
              <p:cNvPr id="29" name="그림 28" descr="셔츠이(가) 표시된 사진&#10;&#10;자동 생성된 설명">
                <a:extLst>
                  <a:ext uri="{FF2B5EF4-FFF2-40B4-BE49-F238E27FC236}">
                    <a16:creationId xmlns:a16="http://schemas.microsoft.com/office/drawing/2014/main" id="{79C4484D-7419-2C4B-8FC9-553BD77F5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696" y="2508798"/>
                <a:ext cx="1437064" cy="1437064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4058942-C6C7-D847-9AFB-70B936341F2E}"/>
                </a:ext>
              </a:extLst>
            </p:cNvPr>
            <p:cNvGrpSpPr/>
            <p:nvPr/>
          </p:nvGrpSpPr>
          <p:grpSpPr>
            <a:xfrm>
              <a:off x="4064753" y="2428992"/>
              <a:ext cx="1453252" cy="2103375"/>
              <a:chOff x="6935095" y="2510630"/>
              <a:chExt cx="1453252" cy="2103375"/>
            </a:xfrm>
          </p:grpSpPr>
          <p:pic>
            <p:nvPicPr>
              <p:cNvPr id="24" name="그림 2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44AD58BB-304E-3D47-85CE-F14C1852F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5095" y="2510630"/>
                <a:ext cx="1453252" cy="145325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BE6382-4EA3-CB49-97E8-4180F3899C1F}"/>
                  </a:ext>
                </a:extLst>
              </p:cNvPr>
              <p:cNvSpPr txBox="1"/>
              <p:nvPr/>
            </p:nvSpPr>
            <p:spPr>
              <a:xfrm>
                <a:off x="7131367" y="4244673"/>
                <a:ext cx="11723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중소 기업</a:t>
                </a:r>
                <a:endPara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71DA5DA-3500-5C47-BE6C-327380869D7C}"/>
                </a:ext>
              </a:extLst>
            </p:cNvPr>
            <p:cNvGrpSpPr/>
            <p:nvPr/>
          </p:nvGrpSpPr>
          <p:grpSpPr>
            <a:xfrm>
              <a:off x="7148584" y="2426510"/>
              <a:ext cx="1463178" cy="2108338"/>
              <a:chOff x="4016007" y="2500704"/>
              <a:chExt cx="1463178" cy="210833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DCEB9E0-05FD-E741-9BB4-818E47ED4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6007" y="2500704"/>
                <a:ext cx="1463178" cy="1463178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12A41A-5183-9E4E-A7E4-F30DBF7012B0}"/>
                  </a:ext>
                </a:extLst>
              </p:cNvPr>
              <p:cNvSpPr txBox="1"/>
              <p:nvPr/>
            </p:nvSpPr>
            <p:spPr>
              <a:xfrm>
                <a:off x="4167735" y="4239710"/>
                <a:ext cx="850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전공자</a:t>
                </a:r>
                <a:endPara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97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과제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B42B479-C6F8-A64C-A9AB-C0C17827CB48}"/>
              </a:ext>
            </a:extLst>
          </p:cNvPr>
          <p:cNvGrpSpPr/>
          <p:nvPr/>
        </p:nvGrpSpPr>
        <p:grpSpPr>
          <a:xfrm>
            <a:off x="6838852" y="2532506"/>
            <a:ext cx="1516709" cy="1896346"/>
            <a:chOff x="846246" y="4388749"/>
            <a:chExt cx="1516709" cy="189634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740B56-CF48-5543-B2C9-4EED7B1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246" y="4388749"/>
              <a:ext cx="1516709" cy="151670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6482E4-D58F-2F44-B5D2-5E4AA87D37B9}"/>
                </a:ext>
              </a:extLst>
            </p:cNvPr>
            <p:cNvSpPr txBox="1"/>
            <p:nvPr/>
          </p:nvSpPr>
          <p:spPr>
            <a:xfrm>
              <a:off x="1230863" y="5849854"/>
              <a:ext cx="747473" cy="43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접근성</a:t>
              </a:r>
              <a:endPara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096B53-88F0-B948-A500-A4A12859C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DA7E69-C40D-CD4D-9600-73F3E93D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2" y="2540570"/>
            <a:ext cx="1880218" cy="18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7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과제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1801B0-6C9D-E544-B82F-298E6268AC28}"/>
              </a:ext>
            </a:extLst>
          </p:cNvPr>
          <p:cNvGrpSpPr/>
          <p:nvPr/>
        </p:nvGrpSpPr>
        <p:grpSpPr>
          <a:xfrm>
            <a:off x="1026298" y="2414354"/>
            <a:ext cx="1942126" cy="1528125"/>
            <a:chOff x="3699436" y="1475460"/>
            <a:chExt cx="1942126" cy="15281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CACBFD9-A3C6-6C42-8C9D-2F44DE30E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9436" y="1475460"/>
              <a:ext cx="1358900" cy="9525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B86676-5CCD-7840-A088-3215F1317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7562" y="2457485"/>
              <a:ext cx="1524000" cy="5461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976339-8391-074E-B2D3-91F1DBF85C84}"/>
                </a:ext>
              </a:extLst>
            </p:cNvPr>
            <p:cNvSpPr txBox="1"/>
            <p:nvPr/>
          </p:nvSpPr>
          <p:spPr>
            <a:xfrm>
              <a:off x="4378886" y="20923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i="1" dirty="0">
                  <a:solidFill>
                    <a:srgbClr val="0070C0"/>
                  </a:solidFill>
                </a:rPr>
                <a:t>&amp;</a:t>
              </a:r>
              <a:endParaRPr kumimoji="1" lang="ko-Kore-KR" altLang="en-US" b="1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284B4D-A5DD-EE44-BCFC-079821E581BF}"/>
              </a:ext>
            </a:extLst>
          </p:cNvPr>
          <p:cNvGrpSpPr/>
          <p:nvPr/>
        </p:nvGrpSpPr>
        <p:grpSpPr>
          <a:xfrm>
            <a:off x="6898328" y="2294467"/>
            <a:ext cx="1457556" cy="2144774"/>
            <a:chOff x="6898328" y="2294467"/>
            <a:chExt cx="1457556" cy="214477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781244-4D9A-1547-89AE-94C47695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943" y="2906929"/>
              <a:ext cx="1167467" cy="116746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29A229-FACA-654D-9271-966AA52CB0AA}"/>
                </a:ext>
              </a:extLst>
            </p:cNvPr>
            <p:cNvSpPr txBox="1"/>
            <p:nvPr/>
          </p:nvSpPr>
          <p:spPr>
            <a:xfrm>
              <a:off x="7352722" y="2294467"/>
              <a:ext cx="421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0000"/>
                  </a:solidFill>
                </a:rPr>
                <a:t>?</a:t>
              </a:r>
              <a:endParaRPr kumimoji="1" lang="ko-Kore-KR" altLang="en-US" sz="4000" b="1" dirty="0">
                <a:solidFill>
                  <a:srgbClr val="FF0000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FE67030-5B72-FC47-B017-A7791A3A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28" y="3912380"/>
              <a:ext cx="526861" cy="526861"/>
            </a:xfrm>
            <a:prstGeom prst="rect">
              <a:avLst/>
            </a:prstGeom>
          </p:spPr>
        </p:pic>
        <p:pic>
          <p:nvPicPr>
            <p:cNvPr id="60" name="그림 59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8C117356-4458-9746-8D1A-B25043B3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785" y="3755346"/>
              <a:ext cx="638099" cy="638099"/>
            </a:xfrm>
            <a:prstGeom prst="rect">
              <a:avLst/>
            </a:prstGeom>
          </p:spPr>
        </p:pic>
      </p:grpSp>
      <p:sp>
        <p:nvSpPr>
          <p:cNvPr id="44" name="곱하기 43">
            <a:extLst>
              <a:ext uri="{FF2B5EF4-FFF2-40B4-BE49-F238E27FC236}">
                <a16:creationId xmlns:a16="http://schemas.microsoft.com/office/drawing/2014/main" id="{5FB83F8C-AA6D-9C41-BF11-1EB479A8B760}"/>
              </a:ext>
            </a:extLst>
          </p:cNvPr>
          <p:cNvSpPr/>
          <p:nvPr/>
        </p:nvSpPr>
        <p:spPr>
          <a:xfrm>
            <a:off x="6699536" y="2906929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FCA1A3B-80B1-EC42-853C-641B449EA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과제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395F33-1A47-5B47-A787-9C4530D2A614}"/>
              </a:ext>
            </a:extLst>
          </p:cNvPr>
          <p:cNvGrpSpPr/>
          <p:nvPr/>
        </p:nvGrpSpPr>
        <p:grpSpPr>
          <a:xfrm>
            <a:off x="1102069" y="2674876"/>
            <a:ext cx="1926753" cy="1678698"/>
            <a:chOff x="3776262" y="1732524"/>
            <a:chExt cx="2331371" cy="20312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FCD6786-8B73-614F-BD6A-F066BDD3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214" y="1929395"/>
              <a:ext cx="780951" cy="780951"/>
            </a:xfrm>
            <a:prstGeom prst="rect">
              <a:avLst/>
            </a:prstGeom>
          </p:spPr>
        </p:pic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0B3628F5-B28B-2041-85E6-A3D65D9B1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3045" y="1821820"/>
              <a:ext cx="2142906" cy="18427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 descr="방이(가) 표시된 사진&#10;&#10;자동 생성된 설명">
              <a:extLst>
                <a:ext uri="{FF2B5EF4-FFF2-40B4-BE49-F238E27FC236}">
                  <a16:creationId xmlns:a16="http://schemas.microsoft.com/office/drawing/2014/main" id="{18F1ED56-E921-F444-95E4-C987E422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174" y="2755774"/>
              <a:ext cx="724905" cy="724905"/>
            </a:xfrm>
            <a:prstGeom prst="rect">
              <a:avLst/>
            </a:prstGeom>
          </p:spPr>
        </p:pic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8EB15C64-162D-8147-88A1-66ABF1AA77E7}"/>
                </a:ext>
              </a:extLst>
            </p:cNvPr>
            <p:cNvSpPr/>
            <p:nvPr/>
          </p:nvSpPr>
          <p:spPr>
            <a:xfrm>
              <a:off x="3776262" y="1732524"/>
              <a:ext cx="2331371" cy="203122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B8E3E691-8860-B04E-A688-3CA26F696256}"/>
                </a:ext>
              </a:extLst>
            </p:cNvPr>
            <p:cNvSpPr/>
            <p:nvPr/>
          </p:nvSpPr>
          <p:spPr>
            <a:xfrm rot="2802601">
              <a:off x="5189588" y="2164041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오른쪽 화살표[R] 32">
              <a:extLst>
                <a:ext uri="{FF2B5EF4-FFF2-40B4-BE49-F238E27FC236}">
                  <a16:creationId xmlns:a16="http://schemas.microsoft.com/office/drawing/2014/main" id="{000FC74F-4DAF-B54B-824C-A62BB456B400}"/>
                </a:ext>
              </a:extLst>
            </p:cNvPr>
            <p:cNvSpPr/>
            <p:nvPr/>
          </p:nvSpPr>
          <p:spPr>
            <a:xfrm rot="13497079">
              <a:off x="4115550" y="3039066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54FB6C7C-85A8-B74A-8C7C-ABB3AD73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05" y="3030154"/>
            <a:ext cx="966541" cy="966541"/>
          </a:xfrm>
          <a:prstGeom prst="rect">
            <a:avLst/>
          </a:prstGeom>
        </p:spPr>
      </p:pic>
      <p:pic>
        <p:nvPicPr>
          <p:cNvPr id="63" name="그림 62" descr="플레이트이(가) 표시된 사진&#10;&#10;자동 생성된 설명">
            <a:extLst>
              <a:ext uri="{FF2B5EF4-FFF2-40B4-BE49-F238E27FC236}">
                <a16:creationId xmlns:a16="http://schemas.microsoft.com/office/drawing/2014/main" id="{753BDD60-CE26-744E-B36D-FCB575E3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10" y="3036748"/>
            <a:ext cx="1027665" cy="1027665"/>
          </a:xfrm>
          <a:prstGeom prst="rect">
            <a:avLst/>
          </a:prstGeom>
        </p:spPr>
      </p:pic>
      <p:sp>
        <p:nvSpPr>
          <p:cNvPr id="67" name="곱하기 66">
            <a:extLst>
              <a:ext uri="{FF2B5EF4-FFF2-40B4-BE49-F238E27FC236}">
                <a16:creationId xmlns:a16="http://schemas.microsoft.com/office/drawing/2014/main" id="{5AD1A29F-1E1A-4543-A580-B2C227161289}"/>
              </a:ext>
            </a:extLst>
          </p:cNvPr>
          <p:cNvSpPr/>
          <p:nvPr/>
        </p:nvSpPr>
        <p:spPr>
          <a:xfrm>
            <a:off x="5954513" y="2756213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AF0A2A0-A37A-8A44-9068-E17E63A6F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96720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DD6D061-D9B0-1948-A1D4-ED9F5398EBCC}"/>
              </a:ext>
            </a:extLst>
          </p:cNvPr>
          <p:cNvGrpSpPr/>
          <p:nvPr/>
        </p:nvGrpSpPr>
        <p:grpSpPr>
          <a:xfrm>
            <a:off x="4776493" y="1211242"/>
            <a:ext cx="2060717" cy="3611668"/>
            <a:chOff x="4776493" y="1211242"/>
            <a:chExt cx="2060717" cy="3611668"/>
          </a:xfrm>
        </p:grpSpPr>
        <p:sp>
          <p:nvSpPr>
            <p:cNvPr id="141" name="사각형: 둥근 모서리 60">
              <a:extLst>
                <a:ext uri="{FF2B5EF4-FFF2-40B4-BE49-F238E27FC236}">
                  <a16:creationId xmlns:a16="http://schemas.microsoft.com/office/drawing/2014/main" id="{EC7E6A73-0BF4-B64F-AC73-7AFCB6E3E975}"/>
                </a:ext>
              </a:extLst>
            </p:cNvPr>
            <p:cNvSpPr/>
            <p:nvPr/>
          </p:nvSpPr>
          <p:spPr>
            <a:xfrm>
              <a:off x="4776493" y="1211242"/>
              <a:ext cx="2060717" cy="3611668"/>
            </a:xfrm>
            <a:prstGeom prst="roundRect">
              <a:avLst/>
            </a:prstGeom>
            <a:solidFill>
              <a:srgbClr val="1F7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3F61AE3-A6A6-AC45-BCD5-5D7180E365F1}"/>
                </a:ext>
              </a:extLst>
            </p:cNvPr>
            <p:cNvSpPr txBox="1"/>
            <p:nvPr/>
          </p:nvSpPr>
          <p:spPr>
            <a:xfrm>
              <a:off x="5372278" y="1222565"/>
              <a:ext cx="8691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API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Server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358395" y="703182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기능도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FF0DB0-8079-144E-B6AC-D9AFE2175DA6}"/>
              </a:ext>
            </a:extLst>
          </p:cNvPr>
          <p:cNvGrpSpPr/>
          <p:nvPr/>
        </p:nvGrpSpPr>
        <p:grpSpPr>
          <a:xfrm>
            <a:off x="4780517" y="4809336"/>
            <a:ext cx="4121435" cy="1531701"/>
            <a:chOff x="3831221" y="5004778"/>
            <a:chExt cx="4121435" cy="1531701"/>
          </a:xfrm>
        </p:grpSpPr>
        <p:sp>
          <p:nvSpPr>
            <p:cNvPr id="47" name="사각형: 둥근 모서리 60">
              <a:extLst>
                <a:ext uri="{FF2B5EF4-FFF2-40B4-BE49-F238E27FC236}">
                  <a16:creationId xmlns:a16="http://schemas.microsoft.com/office/drawing/2014/main" id="{B7458919-43DC-B249-87DE-C7BB6568C0E2}"/>
                </a:ext>
              </a:extLst>
            </p:cNvPr>
            <p:cNvSpPr/>
            <p:nvPr/>
          </p:nvSpPr>
          <p:spPr>
            <a:xfrm>
              <a:off x="3831221" y="5004778"/>
              <a:ext cx="4121435" cy="153170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12314B-9B92-B24C-907B-FFC30D041324}"/>
                </a:ext>
              </a:extLst>
            </p:cNvPr>
            <p:cNvSpPr txBox="1"/>
            <p:nvPr/>
          </p:nvSpPr>
          <p:spPr>
            <a:xfrm>
              <a:off x="5086806" y="5031017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Storage Server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268F1E8-117C-B74E-89AE-04E062065C05}"/>
                </a:ext>
              </a:extLst>
            </p:cNvPr>
            <p:cNvGrpSpPr/>
            <p:nvPr/>
          </p:nvGrpSpPr>
          <p:grpSpPr>
            <a:xfrm>
              <a:off x="4376894" y="5474466"/>
              <a:ext cx="2947026" cy="945130"/>
              <a:chOff x="4824453" y="5718284"/>
              <a:chExt cx="2947026" cy="945130"/>
            </a:xfrm>
          </p:grpSpPr>
          <p:pic>
            <p:nvPicPr>
              <p:cNvPr id="6" name="그림 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25A0E7A-0731-054F-B2AE-2605B87C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1982" y="5718284"/>
                <a:ext cx="634240" cy="63424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4E4F492-A5B9-B145-9620-EE4CEAC329B3}"/>
                  </a:ext>
                </a:extLst>
              </p:cNvPr>
              <p:cNvSpPr txBox="1"/>
              <p:nvPr/>
            </p:nvSpPr>
            <p:spPr>
              <a:xfrm>
                <a:off x="4824453" y="6375119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학습 데이터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64C4EFB-549C-A640-83C9-9872130D2B6B}"/>
                  </a:ext>
                </a:extLst>
              </p:cNvPr>
              <p:cNvSpPr txBox="1"/>
              <p:nvPr/>
            </p:nvSpPr>
            <p:spPr>
              <a:xfrm>
                <a:off x="6966450" y="6386415"/>
                <a:ext cx="805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러닝 모델</a:t>
                </a:r>
              </a:p>
            </p:txBody>
          </p:sp>
        </p:grpSp>
        <p:pic>
          <p:nvPicPr>
            <p:cNvPr id="11" name="그림 10" descr="건물, 창문, 옅은이(가) 표시된 사진&#10;&#10;자동 생성된 설명">
              <a:extLst>
                <a:ext uri="{FF2B5EF4-FFF2-40B4-BE49-F238E27FC236}">
                  <a16:creationId xmlns:a16="http://schemas.microsoft.com/office/drawing/2014/main" id="{C093111C-84D7-2641-80F7-F49C32B6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04286" y="5487390"/>
              <a:ext cx="634241" cy="634241"/>
            </a:xfrm>
            <a:prstGeom prst="rect">
              <a:avLst/>
            </a:prstGeom>
          </p:spPr>
        </p:pic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021141-EE3B-364D-BC72-10D4EA712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5944" y="4809336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653603" y="1197686"/>
            <a:ext cx="2060717" cy="3611649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239564"/>
              <a:chOff x="6292736" y="2666564"/>
              <a:chExt cx="1682037" cy="2239564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785400" y="4570959"/>
                <a:ext cx="617477" cy="33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사용자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6837193" y="1211242"/>
            <a:ext cx="2060717" cy="3611661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7283096" y="1230766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75650EF1-6995-464C-AF8F-9C904E9F23AD}"/>
              </a:ext>
            </a:extLst>
          </p:cNvPr>
          <p:cNvGrpSpPr/>
          <p:nvPr/>
        </p:nvGrpSpPr>
        <p:grpSpPr>
          <a:xfrm>
            <a:off x="7504332" y="3453061"/>
            <a:ext cx="767430" cy="903657"/>
            <a:chOff x="4119925" y="1963242"/>
            <a:chExt cx="914400" cy="1249547"/>
          </a:xfrm>
        </p:grpSpPr>
        <p:pic>
          <p:nvPicPr>
            <p:cNvPr id="156" name="그래픽 155" descr="머리 안의 뇌">
              <a:extLst>
                <a:ext uri="{FF2B5EF4-FFF2-40B4-BE49-F238E27FC236}">
                  <a16:creationId xmlns:a16="http://schemas.microsoft.com/office/drawing/2014/main" id="{8B53FF40-FB08-F743-A2B7-4516DC4BC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19925" y="1963242"/>
              <a:ext cx="914400" cy="914400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795CF9-706B-1548-85BE-7FC96E03F1B7}"/>
                </a:ext>
              </a:extLst>
            </p:cNvPr>
            <p:cNvSpPr txBox="1"/>
            <p:nvPr/>
          </p:nvSpPr>
          <p:spPr>
            <a:xfrm>
              <a:off x="4175689" y="2829764"/>
              <a:ext cx="787299" cy="383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딥러닝</a:t>
              </a:r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C075E38-6AFF-2541-B4E1-0A84A3986281}"/>
              </a:ext>
            </a:extLst>
          </p:cNvPr>
          <p:cNvGrpSpPr/>
          <p:nvPr/>
        </p:nvGrpSpPr>
        <p:grpSpPr>
          <a:xfrm>
            <a:off x="7406862" y="2081442"/>
            <a:ext cx="949299" cy="992869"/>
            <a:chOff x="1619350" y="4484688"/>
            <a:chExt cx="949299" cy="992869"/>
          </a:xfrm>
        </p:grpSpPr>
        <p:pic>
          <p:nvPicPr>
            <p:cNvPr id="166" name="그래픽 165" descr="톱니바퀴">
              <a:extLst>
                <a:ext uri="{FF2B5EF4-FFF2-40B4-BE49-F238E27FC236}">
                  <a16:creationId xmlns:a16="http://schemas.microsoft.com/office/drawing/2014/main" id="{4825FC9E-E92A-0D48-8408-0C0286B4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27991" y="4484688"/>
              <a:ext cx="730048" cy="730048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70CF31E-E709-6543-A48A-8BE515C59B7A}"/>
                </a:ext>
              </a:extLst>
            </p:cNvPr>
            <p:cNvSpPr txBox="1"/>
            <p:nvPr/>
          </p:nvSpPr>
          <p:spPr>
            <a:xfrm>
              <a:off x="1619350" y="5200558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 가공</a:t>
              </a:r>
            </a:p>
          </p:txBody>
        </p:sp>
      </p:grp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6566742" y="1662878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6483598" y="4414062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0">
            <a:extLst>
              <a:ext uri="{FF2B5EF4-FFF2-40B4-BE49-F238E27FC236}">
                <a16:creationId xmlns:a16="http://schemas.microsoft.com/office/drawing/2014/main" id="{08147531-951A-004D-95DE-2CA34E3413A1}"/>
              </a:ext>
            </a:extLst>
          </p:cNvPr>
          <p:cNvSpPr/>
          <p:nvPr/>
        </p:nvSpPr>
        <p:spPr>
          <a:xfrm>
            <a:off x="2715768" y="1182354"/>
            <a:ext cx="2060717" cy="36116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D238D3-7919-E242-89C9-763C5758BE52}"/>
              </a:ext>
            </a:extLst>
          </p:cNvPr>
          <p:cNvSpPr txBox="1"/>
          <p:nvPr/>
        </p:nvSpPr>
        <p:spPr>
          <a:xfrm>
            <a:off x="3311553" y="1193677"/>
            <a:ext cx="869149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UI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72" name="그래픽 71" descr="가로 막대형 차트">
            <a:extLst>
              <a:ext uri="{FF2B5EF4-FFF2-40B4-BE49-F238E27FC236}">
                <a16:creationId xmlns:a16="http://schemas.microsoft.com/office/drawing/2014/main" id="{471C41FA-5E4F-8E44-B56C-567094C16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49428" y="3237920"/>
            <a:ext cx="767429" cy="661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6BF127-1CE3-FA4F-9B26-7BD962348689}"/>
              </a:ext>
            </a:extLst>
          </p:cNvPr>
          <p:cNvGrpSpPr/>
          <p:nvPr/>
        </p:nvGrpSpPr>
        <p:grpSpPr>
          <a:xfrm>
            <a:off x="3328224" y="2172182"/>
            <a:ext cx="809838" cy="841930"/>
            <a:chOff x="3328224" y="2241982"/>
            <a:chExt cx="809838" cy="841930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AA1EE8B-C1AB-8D43-A652-C024D17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16022" y="2241982"/>
              <a:ext cx="634240" cy="5241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A63AA30-6EAF-0442-A4FB-B15E481A7831}"/>
                </a:ext>
              </a:extLst>
            </p:cNvPr>
            <p:cNvSpPr txBox="1"/>
            <p:nvPr/>
          </p:nvSpPr>
          <p:spPr>
            <a:xfrm>
              <a:off x="3328224" y="2806913"/>
              <a:ext cx="809838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편리한 </a:t>
              </a:r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UI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8DE8A6-445C-944F-A5CE-BE95C1B83E07}"/>
              </a:ext>
            </a:extLst>
          </p:cNvPr>
          <p:cNvGrpSpPr/>
          <p:nvPr/>
        </p:nvGrpSpPr>
        <p:grpSpPr>
          <a:xfrm>
            <a:off x="3020447" y="3369884"/>
            <a:ext cx="1425391" cy="900332"/>
            <a:chOff x="3020447" y="3230284"/>
            <a:chExt cx="1425391" cy="900332"/>
          </a:xfrm>
        </p:grpSpPr>
        <p:pic>
          <p:nvPicPr>
            <p:cNvPr id="74" name="그래픽 73" descr="가로 막대형 차트">
              <a:extLst>
                <a:ext uri="{FF2B5EF4-FFF2-40B4-BE49-F238E27FC236}">
                  <a16:creationId xmlns:a16="http://schemas.microsoft.com/office/drawing/2014/main" id="{73622CB4-BC49-0C49-9C98-47C0635B8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349428" y="3230284"/>
              <a:ext cx="767429" cy="66128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4170AE-0F44-F045-9FED-AD8D9CB963B9}"/>
                </a:ext>
              </a:extLst>
            </p:cNvPr>
            <p:cNvSpPr txBox="1"/>
            <p:nvPr/>
          </p:nvSpPr>
          <p:spPr>
            <a:xfrm>
              <a:off x="3020447" y="3853617"/>
              <a:ext cx="1425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딥러닝 현황 시각화</a:t>
              </a:r>
            </a:p>
          </p:txBody>
        </p: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3E487CA-1C0D-BE45-9A5A-E7F646F10940}"/>
              </a:ext>
            </a:extLst>
          </p:cNvPr>
          <p:cNvCxnSpPr>
            <a:cxnSpLocks/>
          </p:cNvCxnSpPr>
          <p:nvPr/>
        </p:nvCxnSpPr>
        <p:spPr>
          <a:xfrm>
            <a:off x="4454599" y="1662878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011B5F0-025C-6244-A26F-FE86CD9C37CF}"/>
              </a:ext>
            </a:extLst>
          </p:cNvPr>
          <p:cNvCxnSpPr>
            <a:cxnSpLocks/>
          </p:cNvCxnSpPr>
          <p:nvPr/>
        </p:nvCxnSpPr>
        <p:spPr>
          <a:xfrm flipH="1">
            <a:off x="4371455" y="4414062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58EFD05-4E1A-D046-9A25-7A54144358C5}"/>
              </a:ext>
            </a:extLst>
          </p:cNvPr>
          <p:cNvCxnSpPr>
            <a:cxnSpLocks/>
          </p:cNvCxnSpPr>
          <p:nvPr/>
        </p:nvCxnSpPr>
        <p:spPr>
          <a:xfrm>
            <a:off x="2369182" y="1662878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B532480-EDC3-2942-BF52-104BA5A36699}"/>
              </a:ext>
            </a:extLst>
          </p:cNvPr>
          <p:cNvCxnSpPr>
            <a:cxnSpLocks/>
          </p:cNvCxnSpPr>
          <p:nvPr/>
        </p:nvCxnSpPr>
        <p:spPr>
          <a:xfrm flipH="1">
            <a:off x="2286038" y="4414062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502EE36-C80E-9048-9536-2FC8BCC1AC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96644" y="4814768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96DEFE-2CDC-DF4E-B4A4-027AA90587B0}"/>
              </a:ext>
            </a:extLst>
          </p:cNvPr>
          <p:cNvGrpSpPr/>
          <p:nvPr/>
        </p:nvGrpSpPr>
        <p:grpSpPr>
          <a:xfrm>
            <a:off x="5404337" y="2116839"/>
            <a:ext cx="805029" cy="926561"/>
            <a:chOff x="5404311" y="2093933"/>
            <a:chExt cx="805029" cy="926561"/>
          </a:xfrm>
        </p:grpSpPr>
        <p:pic>
          <p:nvPicPr>
            <p:cNvPr id="24" name="그림 23" descr="그리기, 표지판이(가) 표시된 사진&#10;&#10;자동 생성된 설명">
              <a:extLst>
                <a:ext uri="{FF2B5EF4-FFF2-40B4-BE49-F238E27FC236}">
                  <a16:creationId xmlns:a16="http://schemas.microsoft.com/office/drawing/2014/main" id="{A24D5F19-883A-6E41-9BC8-74967ED7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153" y="2093933"/>
              <a:ext cx="603345" cy="603345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F974C9-7DAE-DC49-84BF-650A18D83375}"/>
                </a:ext>
              </a:extLst>
            </p:cNvPr>
            <p:cNvSpPr txBox="1"/>
            <p:nvPr/>
          </p:nvSpPr>
          <p:spPr>
            <a:xfrm>
              <a:off x="5404311" y="2743495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요청 처리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89AB92-3D1A-A24A-B80B-3A93B16E9915}"/>
              </a:ext>
            </a:extLst>
          </p:cNvPr>
          <p:cNvGrpSpPr/>
          <p:nvPr/>
        </p:nvGrpSpPr>
        <p:grpSpPr>
          <a:xfrm>
            <a:off x="5281707" y="3471381"/>
            <a:ext cx="1050288" cy="958599"/>
            <a:chOff x="5281707" y="3471381"/>
            <a:chExt cx="1050288" cy="958599"/>
          </a:xfrm>
        </p:grpSpPr>
        <p:pic>
          <p:nvPicPr>
            <p:cNvPr id="26" name="그림 25" descr="그리기, 방이(가) 표시된 사진&#10;&#10;자동 생성된 설명">
              <a:extLst>
                <a:ext uri="{FF2B5EF4-FFF2-40B4-BE49-F238E27FC236}">
                  <a16:creationId xmlns:a16="http://schemas.microsoft.com/office/drawing/2014/main" id="{A74B495B-BDA3-814C-B582-929454900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349" y="3471381"/>
              <a:ext cx="659005" cy="659005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6F9C7F7-D684-0B40-8A85-5E434720DDA3}"/>
                </a:ext>
              </a:extLst>
            </p:cNvPr>
            <p:cNvSpPr txBox="1"/>
            <p:nvPr/>
          </p:nvSpPr>
          <p:spPr>
            <a:xfrm>
              <a:off x="5281707" y="4152981"/>
              <a:ext cx="1050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데이터베이스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96720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358395" y="752258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기술도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226912-98C1-6A4E-94C1-BA9EEEA101AD}"/>
              </a:ext>
            </a:extLst>
          </p:cNvPr>
          <p:cNvGrpSpPr/>
          <p:nvPr/>
        </p:nvGrpSpPr>
        <p:grpSpPr>
          <a:xfrm>
            <a:off x="1954332" y="1143033"/>
            <a:ext cx="6818102" cy="5167450"/>
            <a:chOff x="1337805" y="1316215"/>
            <a:chExt cx="6818102" cy="51674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4442484-C82B-1E48-80B3-FCCE28B465A6}"/>
                </a:ext>
              </a:extLst>
            </p:cNvPr>
            <p:cNvGrpSpPr/>
            <p:nvPr/>
          </p:nvGrpSpPr>
          <p:grpSpPr>
            <a:xfrm>
              <a:off x="3604595" y="4940585"/>
              <a:ext cx="4551311" cy="1543080"/>
              <a:chOff x="3604595" y="4940585"/>
              <a:chExt cx="4551311" cy="1543080"/>
            </a:xfrm>
          </p:grpSpPr>
          <p:sp>
            <p:nvSpPr>
              <p:cNvPr id="76" name="사각형: 둥근 모서리 60">
                <a:extLst>
                  <a:ext uri="{FF2B5EF4-FFF2-40B4-BE49-F238E27FC236}">
                    <a16:creationId xmlns:a16="http://schemas.microsoft.com/office/drawing/2014/main" id="{D8850CEB-8A9C-5842-8510-7051FBFEAE2E}"/>
                  </a:ext>
                </a:extLst>
              </p:cNvPr>
              <p:cNvSpPr/>
              <p:nvPr/>
            </p:nvSpPr>
            <p:spPr>
              <a:xfrm>
                <a:off x="3604595" y="4951964"/>
                <a:ext cx="4551311" cy="1531701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4ABC78-24E7-1A4E-98D3-3DEC0BE2E2F3}"/>
                  </a:ext>
                </a:extLst>
              </p:cNvPr>
              <p:cNvSpPr txBox="1"/>
              <p:nvPr/>
            </p:nvSpPr>
            <p:spPr>
              <a:xfrm>
                <a:off x="5063310" y="4940585"/>
                <a:ext cx="161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Storage Server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857CC61-604B-5D46-B5BD-D328DB8B55E6}"/>
                </a:ext>
              </a:extLst>
            </p:cNvPr>
            <p:cNvGrpSpPr/>
            <p:nvPr/>
          </p:nvGrpSpPr>
          <p:grpSpPr>
            <a:xfrm>
              <a:off x="5871384" y="1328916"/>
              <a:ext cx="2284523" cy="3615900"/>
              <a:chOff x="5782847" y="1051781"/>
              <a:chExt cx="2284523" cy="3615900"/>
            </a:xfrm>
          </p:grpSpPr>
          <p:sp>
            <p:nvSpPr>
              <p:cNvPr id="72" name="사각형: 둥근 모서리 61">
                <a:extLst>
                  <a:ext uri="{FF2B5EF4-FFF2-40B4-BE49-F238E27FC236}">
                    <a16:creationId xmlns:a16="http://schemas.microsoft.com/office/drawing/2014/main" id="{A9DAF3D5-F01E-7341-9AD7-F950DE4A4CAD}"/>
                  </a:ext>
                </a:extLst>
              </p:cNvPr>
              <p:cNvSpPr/>
              <p:nvPr/>
            </p:nvSpPr>
            <p:spPr>
              <a:xfrm>
                <a:off x="5782847" y="1051781"/>
                <a:ext cx="2284523" cy="361590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6B4913F-6494-414D-B937-4ADF8E1F50A8}"/>
                  </a:ext>
                </a:extLst>
              </p:cNvPr>
              <p:cNvSpPr txBox="1"/>
              <p:nvPr/>
            </p:nvSpPr>
            <p:spPr>
              <a:xfrm>
                <a:off x="5959940" y="1080323"/>
                <a:ext cx="19303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Learning Server</a:t>
                </a:r>
                <a:endParaRPr lang="ko-KR" altLang="en-US" sz="2000" b="1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D5295A9-9898-A44B-A94D-639106DF4F13}"/>
                </a:ext>
              </a:extLst>
            </p:cNvPr>
            <p:cNvGrpSpPr/>
            <p:nvPr/>
          </p:nvGrpSpPr>
          <p:grpSpPr>
            <a:xfrm>
              <a:off x="3604595" y="1328916"/>
              <a:ext cx="2266789" cy="3611669"/>
              <a:chOff x="3443401" y="1075827"/>
              <a:chExt cx="2266789" cy="3611669"/>
            </a:xfrm>
          </p:grpSpPr>
          <p:sp>
            <p:nvSpPr>
              <p:cNvPr id="64" name="사각형: 둥근 모서리 60">
                <a:extLst>
                  <a:ext uri="{FF2B5EF4-FFF2-40B4-BE49-F238E27FC236}">
                    <a16:creationId xmlns:a16="http://schemas.microsoft.com/office/drawing/2014/main" id="{C38EC36F-3815-8F42-8073-D11474580825}"/>
                  </a:ext>
                </a:extLst>
              </p:cNvPr>
              <p:cNvSpPr/>
              <p:nvPr/>
            </p:nvSpPr>
            <p:spPr>
              <a:xfrm>
                <a:off x="3443401" y="1075827"/>
                <a:ext cx="2266789" cy="3611669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BDBB311-AA6B-324C-9E45-7C309B795F3B}"/>
                  </a:ext>
                </a:extLst>
              </p:cNvPr>
              <p:cNvSpPr txBox="1"/>
              <p:nvPr/>
            </p:nvSpPr>
            <p:spPr>
              <a:xfrm>
                <a:off x="3504798" y="1094939"/>
                <a:ext cx="2143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API Server</a:t>
                </a:r>
                <a:endParaRPr lang="ko-KR" altLang="en-US" sz="2000" b="1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0737446-FDAE-2C42-A6C8-55E93AEF3DFC}"/>
                </a:ext>
              </a:extLst>
            </p:cNvPr>
            <p:cNvGrpSpPr/>
            <p:nvPr/>
          </p:nvGrpSpPr>
          <p:grpSpPr>
            <a:xfrm>
              <a:off x="1337805" y="1316215"/>
              <a:ext cx="2266789" cy="3611669"/>
              <a:chOff x="3443401" y="1075827"/>
              <a:chExt cx="2266789" cy="3611669"/>
            </a:xfrm>
          </p:grpSpPr>
          <p:sp>
            <p:nvSpPr>
              <p:cNvPr id="69" name="사각형: 둥근 모서리 60">
                <a:extLst>
                  <a:ext uri="{FF2B5EF4-FFF2-40B4-BE49-F238E27FC236}">
                    <a16:creationId xmlns:a16="http://schemas.microsoft.com/office/drawing/2014/main" id="{7269B0C1-4214-ED4C-896E-0AC9704DF498}"/>
                  </a:ext>
                </a:extLst>
              </p:cNvPr>
              <p:cNvSpPr/>
              <p:nvPr/>
            </p:nvSpPr>
            <p:spPr>
              <a:xfrm>
                <a:off x="3443401" y="1075827"/>
                <a:ext cx="2266789" cy="3611669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87379AB-8431-6841-9355-06DA731006E1}"/>
                  </a:ext>
                </a:extLst>
              </p:cNvPr>
              <p:cNvSpPr txBox="1"/>
              <p:nvPr/>
            </p:nvSpPr>
            <p:spPr>
              <a:xfrm>
                <a:off x="3504798" y="1094939"/>
                <a:ext cx="2143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UI Server</a:t>
                </a:r>
                <a:endParaRPr lang="ko-KR" altLang="en-US" sz="2000" b="1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B932143F-E3B3-D045-AC8A-03A7FD8C8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4" y="2686588"/>
            <a:ext cx="709955" cy="709955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D3487796-2B31-E140-B6C5-CA71A5D4737A}"/>
              </a:ext>
            </a:extLst>
          </p:cNvPr>
          <p:cNvGrpSpPr/>
          <p:nvPr/>
        </p:nvGrpSpPr>
        <p:grpSpPr>
          <a:xfrm rot="16200000">
            <a:off x="1127799" y="2838422"/>
            <a:ext cx="282192" cy="406287"/>
            <a:chOff x="2576022" y="2399536"/>
            <a:chExt cx="282192" cy="540769"/>
          </a:xfrm>
        </p:grpSpPr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59D0A9D3-BA96-3744-87B2-826B076D4E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D5520C59-C59A-E74D-B92A-A960B3BDBC6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그림 92" descr="창문이(가) 표시된 사진&#10;&#10;자동 생성된 설명">
            <a:extLst>
              <a:ext uri="{FF2B5EF4-FFF2-40B4-BE49-F238E27FC236}">
                <a16:creationId xmlns:a16="http://schemas.microsoft.com/office/drawing/2014/main" id="{57374893-5D7D-7A48-B54D-E3A402148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26" y="2711485"/>
            <a:ext cx="660161" cy="660161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10A0919-BE06-9E46-9681-6B5B2CE50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303" y="2664569"/>
            <a:ext cx="758354" cy="758354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763EC187-9962-CE42-8052-3CF69005BBEE}"/>
              </a:ext>
            </a:extLst>
          </p:cNvPr>
          <p:cNvGrpSpPr/>
          <p:nvPr/>
        </p:nvGrpSpPr>
        <p:grpSpPr>
          <a:xfrm rot="16200000">
            <a:off x="2443270" y="2809616"/>
            <a:ext cx="282192" cy="491608"/>
            <a:chOff x="2576022" y="2399536"/>
            <a:chExt cx="282192" cy="540769"/>
          </a:xfrm>
        </p:grpSpPr>
        <p:cxnSp>
          <p:nvCxnSpPr>
            <p:cNvPr id="97" name="꺾인 연결선[E] 96">
              <a:extLst>
                <a:ext uri="{FF2B5EF4-FFF2-40B4-BE49-F238E27FC236}">
                  <a16:creationId xmlns:a16="http://schemas.microsoft.com/office/drawing/2014/main" id="{7C63010E-C5A8-4246-85B0-5634ACE642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꺾인 연결선[E] 109">
              <a:extLst>
                <a:ext uri="{FF2B5EF4-FFF2-40B4-BE49-F238E27FC236}">
                  <a16:creationId xmlns:a16="http://schemas.microsoft.com/office/drawing/2014/main" id="{0C3DF595-FAAD-FE45-BC36-A8AFB34A325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DA9522F6-5AB4-EB4C-8A36-DB974FC5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098" y="3467047"/>
            <a:ext cx="788569" cy="725485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2EF30F3B-29BB-8344-A543-EE2D7E5D6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227" y="1936430"/>
            <a:ext cx="1481161" cy="610238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2E5B3A0A-0EE6-064B-B3EE-25C57569E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4910" y="3641034"/>
            <a:ext cx="1370525" cy="39745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22F801E0-A465-9343-A856-21DF37908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8831" y="1936430"/>
            <a:ext cx="1175135" cy="58756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E3CCB9D3-D2AF-5541-AD91-74F62EB48F00}"/>
              </a:ext>
            </a:extLst>
          </p:cNvPr>
          <p:cNvSpPr txBox="1"/>
          <p:nvPr/>
        </p:nvSpPr>
        <p:spPr>
          <a:xfrm>
            <a:off x="2324425" y="2845645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320C11-4C76-D748-B525-90F84A6F745F}"/>
              </a:ext>
            </a:extLst>
          </p:cNvPr>
          <p:cNvGrpSpPr/>
          <p:nvPr/>
        </p:nvGrpSpPr>
        <p:grpSpPr>
          <a:xfrm rot="19757196">
            <a:off x="3618783" y="2505963"/>
            <a:ext cx="1053806" cy="317213"/>
            <a:chOff x="3646842" y="2066553"/>
            <a:chExt cx="1053806" cy="317213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570FAE12-7AC3-1247-8F89-A4F4C2247E81}"/>
                </a:ext>
              </a:extLst>
            </p:cNvPr>
            <p:cNvGrpSpPr/>
            <p:nvPr/>
          </p:nvGrpSpPr>
          <p:grpSpPr>
            <a:xfrm rot="16200000">
              <a:off x="4045475" y="1728594"/>
              <a:ext cx="256539" cy="1053806"/>
              <a:chOff x="2576022" y="2399536"/>
              <a:chExt cx="282192" cy="540769"/>
            </a:xfrm>
          </p:grpSpPr>
          <p:cxnSp>
            <p:nvCxnSpPr>
              <p:cNvPr id="128" name="꺾인 연결선[E] 127">
                <a:extLst>
                  <a:ext uri="{FF2B5EF4-FFF2-40B4-BE49-F238E27FC236}">
                    <a16:creationId xmlns:a16="http://schemas.microsoft.com/office/drawing/2014/main" id="{517DD623-8EED-8540-8984-5321959C821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59E05C8A-2B24-0746-82EE-0DE41D1841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D23512F-38B4-2C44-A89E-59FCB1A0968A}"/>
                </a:ext>
              </a:extLst>
            </p:cNvPr>
            <p:cNvSpPr txBox="1"/>
            <p:nvPr/>
          </p:nvSpPr>
          <p:spPr>
            <a:xfrm>
              <a:off x="3940312" y="2066553"/>
              <a:ext cx="561587" cy="25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10D4DC-8B6B-624F-9F9D-53211212D321}"/>
              </a:ext>
            </a:extLst>
          </p:cNvPr>
          <p:cNvGrpSpPr/>
          <p:nvPr/>
        </p:nvGrpSpPr>
        <p:grpSpPr>
          <a:xfrm>
            <a:off x="5188121" y="2705989"/>
            <a:ext cx="376532" cy="617746"/>
            <a:chOff x="3253831" y="3442289"/>
            <a:chExt cx="376532" cy="617746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94BCEDCC-06A1-C84E-B0D9-E6B821B72000}"/>
                </a:ext>
              </a:extLst>
            </p:cNvPr>
            <p:cNvGrpSpPr/>
            <p:nvPr/>
          </p:nvGrpSpPr>
          <p:grpSpPr>
            <a:xfrm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3E184DE5-53B1-E045-9C61-7596AAB7322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DAD596E3-CACC-4647-9B9C-B6BFE6FCC49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C50896D-0679-644B-B75F-DFC56014CBDF}"/>
                </a:ext>
              </a:extLst>
            </p:cNvPr>
            <p:cNvSpPr txBox="1"/>
            <p:nvPr/>
          </p:nvSpPr>
          <p:spPr>
            <a:xfrm rot="5400000">
              <a:off x="3152983" y="3582654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JDBC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31F6919-6376-D342-92B3-EE4C41263064}"/>
              </a:ext>
            </a:extLst>
          </p:cNvPr>
          <p:cNvGrpSpPr/>
          <p:nvPr/>
        </p:nvGrpSpPr>
        <p:grpSpPr>
          <a:xfrm rot="16200000">
            <a:off x="6312263" y="1678083"/>
            <a:ext cx="256539" cy="1053806"/>
            <a:chOff x="2576022" y="2399536"/>
            <a:chExt cx="282192" cy="540769"/>
          </a:xfrm>
        </p:grpSpPr>
        <p:cxnSp>
          <p:nvCxnSpPr>
            <p:cNvPr id="141" name="꺾인 연결선[E] 140">
              <a:extLst>
                <a:ext uri="{FF2B5EF4-FFF2-40B4-BE49-F238E27FC236}">
                  <a16:creationId xmlns:a16="http://schemas.microsoft.com/office/drawing/2014/main" id="{05F2B99E-65F4-9E4F-AE32-2E4886125D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[E] 141">
              <a:extLst>
                <a:ext uri="{FF2B5EF4-FFF2-40B4-BE49-F238E27FC236}">
                  <a16:creationId xmlns:a16="http://schemas.microsoft.com/office/drawing/2014/main" id="{C9430138-F36A-1348-B25D-989F2FB082B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170A227C-7A18-584F-95A8-4F94B3DEF864}"/>
              </a:ext>
            </a:extLst>
          </p:cNvPr>
          <p:cNvSpPr txBox="1"/>
          <p:nvPr/>
        </p:nvSpPr>
        <p:spPr>
          <a:xfrm>
            <a:off x="6207100" y="2016042"/>
            <a:ext cx="561587" cy="25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A0CEC4-C2B2-8D4C-9561-5CA77EA7B301}"/>
              </a:ext>
            </a:extLst>
          </p:cNvPr>
          <p:cNvGrpSpPr/>
          <p:nvPr/>
        </p:nvGrpSpPr>
        <p:grpSpPr>
          <a:xfrm>
            <a:off x="5009632" y="4617524"/>
            <a:ext cx="674399" cy="491608"/>
            <a:chOff x="4898795" y="4617521"/>
            <a:chExt cx="674399" cy="49160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456F171-5276-974A-A136-78BC49DE0B88}"/>
                </a:ext>
              </a:extLst>
            </p:cNvPr>
            <p:cNvGrpSpPr/>
            <p:nvPr/>
          </p:nvGrpSpPr>
          <p:grpSpPr>
            <a:xfrm rot="10800000">
              <a:off x="5098267" y="4617521"/>
              <a:ext cx="256539" cy="491608"/>
              <a:chOff x="2576022" y="2399536"/>
              <a:chExt cx="282192" cy="540769"/>
            </a:xfrm>
          </p:grpSpPr>
          <p:cxnSp>
            <p:nvCxnSpPr>
              <p:cNvPr id="145" name="꺾인 연결선[E] 144">
                <a:extLst>
                  <a:ext uri="{FF2B5EF4-FFF2-40B4-BE49-F238E27FC236}">
                    <a16:creationId xmlns:a16="http://schemas.microsoft.com/office/drawing/2014/main" id="{188890C1-2228-5442-A0C9-F3110649C4C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꺾인 연결선[E] 145">
                <a:extLst>
                  <a:ext uri="{FF2B5EF4-FFF2-40B4-BE49-F238E27FC236}">
                    <a16:creationId xmlns:a16="http://schemas.microsoft.com/office/drawing/2014/main" id="{6CC379CB-94A0-1D4F-ABE9-145771AABEC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B6653F8-5997-A544-9E40-6F9EF225A9C5}"/>
                </a:ext>
              </a:extLst>
            </p:cNvPr>
            <p:cNvSpPr txBox="1"/>
            <p:nvPr/>
          </p:nvSpPr>
          <p:spPr>
            <a:xfrm>
              <a:off x="4898795" y="4687170"/>
              <a:ext cx="674399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TCP/IP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9BED58-C1F9-F04B-93E2-DA1A727A4E3B}"/>
              </a:ext>
            </a:extLst>
          </p:cNvPr>
          <p:cNvGrpSpPr/>
          <p:nvPr/>
        </p:nvGrpSpPr>
        <p:grpSpPr>
          <a:xfrm>
            <a:off x="7345333" y="4624447"/>
            <a:ext cx="674399" cy="491608"/>
            <a:chOff x="7587788" y="4617520"/>
            <a:chExt cx="674399" cy="49160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5F1EB30-F5D0-414C-8D0B-E4864F54F864}"/>
                </a:ext>
              </a:extLst>
            </p:cNvPr>
            <p:cNvGrpSpPr/>
            <p:nvPr/>
          </p:nvGrpSpPr>
          <p:grpSpPr>
            <a:xfrm rot="10800000">
              <a:off x="7773345" y="4617520"/>
              <a:ext cx="256539" cy="491608"/>
              <a:chOff x="2576022" y="2399536"/>
              <a:chExt cx="282192" cy="540769"/>
            </a:xfrm>
          </p:grpSpPr>
          <p:cxnSp>
            <p:nvCxnSpPr>
              <p:cNvPr id="148" name="꺾인 연결선[E] 147">
                <a:extLst>
                  <a:ext uri="{FF2B5EF4-FFF2-40B4-BE49-F238E27FC236}">
                    <a16:creationId xmlns:a16="http://schemas.microsoft.com/office/drawing/2014/main" id="{219885BB-DDF7-F246-B3B6-2E563B9470B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꺾인 연결선[E] 148">
                <a:extLst>
                  <a:ext uri="{FF2B5EF4-FFF2-40B4-BE49-F238E27FC236}">
                    <a16:creationId xmlns:a16="http://schemas.microsoft.com/office/drawing/2014/main" id="{A6F578E8-AE4E-EB4D-9351-12AFD27352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F4F27B7-7023-5A40-B110-CA6B16B64DFD}"/>
                </a:ext>
              </a:extLst>
            </p:cNvPr>
            <p:cNvSpPr txBox="1"/>
            <p:nvPr/>
          </p:nvSpPr>
          <p:spPr>
            <a:xfrm>
              <a:off x="7587788" y="4675539"/>
              <a:ext cx="674399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TCP/IP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0BACD0A-2C04-2B48-817B-5E8EC78D7429}"/>
              </a:ext>
            </a:extLst>
          </p:cNvPr>
          <p:cNvGrpSpPr/>
          <p:nvPr/>
        </p:nvGrpSpPr>
        <p:grpSpPr>
          <a:xfrm rot="10800000">
            <a:off x="7546735" y="2611481"/>
            <a:ext cx="256539" cy="870914"/>
            <a:chOff x="2576022" y="2399536"/>
            <a:chExt cx="282192" cy="540769"/>
          </a:xfrm>
        </p:grpSpPr>
        <p:cxnSp>
          <p:nvCxnSpPr>
            <p:cNvPr id="153" name="꺾인 연결선[E] 152">
              <a:extLst>
                <a:ext uri="{FF2B5EF4-FFF2-40B4-BE49-F238E27FC236}">
                  <a16:creationId xmlns:a16="http://schemas.microsoft.com/office/drawing/2014/main" id="{B01D1FC8-C85C-E949-91EB-6CD11AE78D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꺾인 연결선[E] 153">
              <a:extLst>
                <a:ext uri="{FF2B5EF4-FFF2-40B4-BE49-F238E27FC236}">
                  <a16:creationId xmlns:a16="http://schemas.microsoft.com/office/drawing/2014/main" id="{6F5103B8-C5E1-A34A-8099-8757F04F1C0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B2688A0-60A3-364B-A779-E8A15E3FCB86}"/>
              </a:ext>
            </a:extLst>
          </p:cNvPr>
          <p:cNvGrpSpPr/>
          <p:nvPr/>
        </p:nvGrpSpPr>
        <p:grpSpPr>
          <a:xfrm>
            <a:off x="6044884" y="5222956"/>
            <a:ext cx="889490" cy="1004206"/>
            <a:chOff x="4977002" y="5456283"/>
            <a:chExt cx="978439" cy="1104627"/>
          </a:xfrm>
        </p:grpSpPr>
        <p:pic>
          <p:nvPicPr>
            <p:cNvPr id="156" name="그림 155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9EFBCB53-4719-8648-825D-69CEEE3B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525" y="5456283"/>
              <a:ext cx="797396" cy="797395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1CDA5E9-D182-6547-BF78-59EADF418C74}"/>
                </a:ext>
              </a:extLst>
            </p:cNvPr>
            <p:cNvSpPr txBox="1"/>
            <p:nvPr/>
          </p:nvSpPr>
          <p:spPr>
            <a:xfrm>
              <a:off x="4977002" y="6223895"/>
              <a:ext cx="97843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NAS (NFS)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80049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과제 수행 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58395" y="870633"/>
            <a:ext cx="1102660" cy="418576"/>
            <a:chOff x="501783" y="807184"/>
            <a:chExt cx="1102660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DB 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설계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492BFF-C55F-0B44-AE86-58EE5A7E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5" y="1549457"/>
            <a:ext cx="8312727" cy="42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37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80049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과제 수행 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58395" y="870633"/>
            <a:ext cx="3985278" cy="418576"/>
            <a:chOff x="501783" y="807184"/>
            <a:chExt cx="3985278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5" y="807184"/>
              <a:ext cx="388736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Gothic" panose="020D0604000000000000" pitchFamily="34" charset="-127"/>
                  <a:ea typeface="NanumGothic" panose="020D0604000000000000" pitchFamily="34" charset="-127"/>
                </a:rPr>
                <a:t>딥러닝 사용자 시나리오 설계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42C4C667-B617-EF4A-B504-6DCF51DE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95" y="2021258"/>
            <a:ext cx="8312727" cy="29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20156</TotalTime>
  <Words>606</Words>
  <Application>Microsoft Macintosh PowerPoint</Application>
  <PresentationFormat>화면 슬라이드 쇼(4:3)</PresentationFormat>
  <Paragraphs>184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나눔명조</vt:lpstr>
      <vt:lpstr>Calibri Light</vt:lpstr>
      <vt:lpstr>Nanum Gothic</vt:lpstr>
      <vt:lpstr>Calibri</vt:lpstr>
      <vt:lpstr>NanumGothic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344</cp:revision>
  <cp:lastPrinted>2020-10-08T01:49:20Z</cp:lastPrinted>
  <dcterms:created xsi:type="dcterms:W3CDTF">2018-04-02T04:18:06Z</dcterms:created>
  <dcterms:modified xsi:type="dcterms:W3CDTF">2020-10-13T04:57:16Z</dcterms:modified>
</cp:coreProperties>
</file>